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1" r:id="rId25"/>
    <p:sldId id="282" r:id="rId26"/>
    <p:sldId id="283" r:id="rId27"/>
    <p:sldId id="284" r:id="rId28"/>
    <p:sldId id="285" r:id="rId29"/>
    <p:sldId id="28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44" autoAdjust="0"/>
    <p:restoredTop sz="94660"/>
  </p:normalViewPr>
  <p:slideViewPr>
    <p:cSldViewPr snapToGrid="0">
      <p:cViewPr varScale="1">
        <p:scale>
          <a:sx n="68" d="100"/>
          <a:sy n="68" d="100"/>
        </p:scale>
        <p:origin x="67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tmp>
</file>

<file path=ppt/media/image22.tmp>
</file>

<file path=ppt/media/image23.tmp>
</file>

<file path=ppt/media/image24.tmp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282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46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12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091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017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748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08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521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023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76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968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2B43C-ECC5-4466-9203-8F84B51FC179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68C8F2-6B07-41FE-A578-99FD95FE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07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mp"/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Relationship Id="rId9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899137"/>
            <a:ext cx="12192000" cy="1610825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Deteksi Kapal pada </a:t>
            </a:r>
            <a:r>
              <a:rPr lang="en-US" sz="40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Citra </a:t>
            </a:r>
            <a:r>
              <a:rPr lang="en-US" sz="40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Satelit</a:t>
            </a:r>
            <a:br>
              <a:rPr lang="en-US" sz="40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US" sz="40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Menggunakan Metode </a:t>
            </a:r>
            <a:r>
              <a:rPr lang="en-US" sz="4000" i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Deep Learning</a:t>
            </a:r>
            <a:endParaRPr lang="en-US" sz="320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538" y="4108474"/>
            <a:ext cx="11136924" cy="2299359"/>
          </a:xfrm>
        </p:spPr>
        <p:txBody>
          <a:bodyPr>
            <a:normAutofit fontScale="92500" lnSpcReduction="10000"/>
          </a:bodyPr>
          <a:lstStyle/>
          <a:p>
            <a:pPr algn="l">
              <a:lnSpc>
                <a:spcPct val="150000"/>
              </a:lnSpc>
            </a:pPr>
            <a:r>
              <a:rPr lang="en-US" sz="3000" b="1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Platelet Miner </a:t>
            </a:r>
            <a:r>
              <a:rPr lang="en-US" sz="300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en-US" sz="300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Universitas Gadjah Mada</a:t>
            </a:r>
          </a:p>
          <a:p>
            <a:pPr algn="l">
              <a:lnSpc>
                <a:spcPct val="150000"/>
              </a:lnSpc>
            </a:pPr>
            <a:r>
              <a:rPr lang="en-US" sz="200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Rimba Erlangga</a:t>
            </a:r>
          </a:p>
          <a:p>
            <a:pPr algn="l">
              <a:lnSpc>
                <a:spcPct val="150000"/>
              </a:lnSpc>
            </a:pPr>
            <a:r>
              <a:rPr lang="en-US" sz="200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Delaneira Rachmita P</a:t>
            </a:r>
          </a:p>
          <a:p>
            <a:pPr algn="l">
              <a:lnSpc>
                <a:spcPct val="150000"/>
              </a:lnSpc>
            </a:pPr>
            <a:r>
              <a:rPr lang="en-US" sz="200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M Fawwaz Mayda</a:t>
            </a:r>
            <a:endParaRPr lang="en-US" sz="2000" smtClean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196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 fontScale="90000"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3) Metode – Multilayer Perceptron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Meniru jaringan syaraf manusia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Bersifat hierarkis dan berlapis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Terdapat input layer, hidden layer, output layer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Setiap layer terdiri dari beberapa neuron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Setiap neuron yang berada pada layer yg berbeda terhubung satu sama lain oleh suatu edge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Setiap neuron dan edge memiliki bobot</a:t>
            </a:r>
            <a:endParaRPr lang="en-US" sz="2400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89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 fontScale="90000"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3) Metode – Multilayer Perceptron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image34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363814" y="1511057"/>
            <a:ext cx="4872355" cy="467872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79289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 fontScale="90000"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3) Metode – Multilayer Perceptron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Perbedaan perhitungan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hasil </a:t>
            </a: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prediksi / output layer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dengan hasil yang sebenarnya disebut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dengan </a:t>
            </a:r>
            <a:r>
              <a:rPr lang="en-US" sz="2400" i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loss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Bobot pada edge disesuaikan sehingga nilai </a:t>
            </a:r>
            <a:r>
              <a:rPr lang="en-US" sz="2400" i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loss </a:t>
            </a: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menjadi sekecil mungkin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Satu kali penyesuaian bobot disebut dengan satu kali </a:t>
            </a:r>
            <a:r>
              <a:rPr lang="en-US" sz="2400" i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epoch</a:t>
            </a:r>
            <a:endParaRPr lang="en-US" sz="2400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7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3) Metode – CNN - Konvolusi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Citra direpresentasikan dengan matriks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Memerlukan matriks </a:t>
            </a:r>
            <a:r>
              <a:rPr lang="en-US" sz="2400" i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filter/kernel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Setiap entri matriks filter memiliki bilangan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Menghasilkan </a:t>
            </a:r>
            <a:r>
              <a:rPr lang="en-US" sz="2400" i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feature maps</a:t>
            </a:r>
            <a:endParaRPr lang="en-US" sz="2400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Feature maps diinputkan ke MLP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Terdapat </a:t>
            </a:r>
            <a:r>
              <a:rPr lang="en-US" sz="2400" i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strides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/ </a:t>
            </a: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langkah</a:t>
            </a:r>
            <a:endParaRPr lang="en-US" sz="240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605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3) Metode – CNN - Konvolusi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Contoh konvolusi dengan strides = 1</a:t>
            </a:r>
          </a:p>
          <a:p>
            <a:pPr marL="0" indent="0">
              <a:buNone/>
            </a:pPr>
            <a:r>
              <a:rPr lang="en-US" sz="20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Biru terang	: matriks citra</a:t>
            </a:r>
          </a:p>
          <a:p>
            <a:pPr marL="0" indent="0">
              <a:buNone/>
            </a:pPr>
            <a:r>
              <a:rPr lang="en-US" sz="20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Biru gelap	: kernel</a:t>
            </a:r>
          </a:p>
          <a:p>
            <a:pPr marL="0" indent="0">
              <a:buNone/>
            </a:pPr>
            <a:r>
              <a:rPr lang="en-US" sz="20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Hijau		: feature maps</a:t>
            </a:r>
            <a:endParaRPr lang="en-US" sz="2000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image32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183035" y="3023504"/>
            <a:ext cx="5825930" cy="363754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21969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3) Metode – CNN – Max-pooling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Mirip konvolusi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Perlu matriks filter, tapi tanpa bobot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Mengambil piksel dengan nilai terbesar</a:t>
            </a:r>
          </a:p>
        </p:txBody>
      </p:sp>
    </p:spTree>
    <p:extLst>
      <p:ext uri="{BB962C8B-B14F-4D97-AF65-F5344CB8AC3E}">
        <p14:creationId xmlns:p14="http://schemas.microsoft.com/office/powerpoint/2010/main" val="236902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3) Metode – CNN – Max-pooling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Contoh max-pooling dengan </a:t>
            </a:r>
            <a:r>
              <a:rPr lang="en-US" sz="2400" i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strides </a:t>
            </a: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 2</a:t>
            </a:r>
            <a:endParaRPr lang="en-US" sz="2400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image33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292032" y="2110740"/>
            <a:ext cx="7607935" cy="412124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70047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3) Skema metode pengujian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image31.jpg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1686657" y="1617784"/>
            <a:ext cx="9239543" cy="427657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91725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3) Metode – Sliding Window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Digunakan saat proses pengujian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Menghasilkan bingkai pada kapal di citra</a:t>
            </a:r>
          </a:p>
        </p:txBody>
      </p:sp>
    </p:spTree>
    <p:extLst>
      <p:ext uri="{BB962C8B-B14F-4D97-AF65-F5344CB8AC3E}">
        <p14:creationId xmlns:p14="http://schemas.microsoft.com/office/powerpoint/2010/main" val="206882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3) Metode – Sliding Window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Contoh mencari bentuk huruf L pada citra dengan sliding window (strides = 2)</a:t>
            </a:r>
          </a:p>
        </p:txBody>
      </p:sp>
      <p:pic>
        <p:nvPicPr>
          <p:cNvPr id="4" name="image25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937226" y="2609679"/>
            <a:ext cx="8317548" cy="380518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018857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/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Permasalahan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55216"/>
            <a:ext cx="10515600" cy="1747569"/>
          </a:xfrm>
        </p:spPr>
        <p:txBody>
          <a:bodyPr/>
          <a:lstStyle/>
          <a:p>
            <a:pPr marL="0" indent="0">
              <a:buNone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Diberikan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data berupa citra satelit yang berisi objek kapal. Buatlah bounding box yang membingkai kapal yang ada.</a:t>
            </a:r>
            <a:endParaRPr lang="en-US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5053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4) Implementasi - pelatihan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Memprediksi label yang ada pada data latih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Metrics yg digunakan sebagai indikator keberhasilan prediksi : akurasi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Mengambil 20% data sebagai validasi </a:t>
            </a:r>
          </a:p>
        </p:txBody>
      </p:sp>
    </p:spTree>
    <p:extLst>
      <p:ext uri="{BB962C8B-B14F-4D97-AF65-F5344CB8AC3E}">
        <p14:creationId xmlns:p14="http://schemas.microsoft.com/office/powerpoint/2010/main" val="1332133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3) Implementasi – rumus akurasi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273" y="1510673"/>
            <a:ext cx="5803441" cy="2076587"/>
          </a:xfrm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99" y="4386817"/>
            <a:ext cx="4817747" cy="102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55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4) Implementasi - pengujian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Memberikan bounding box</a:t>
            </a:r>
            <a:endParaRPr lang="en-US" sz="240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Pengaturan nilai parameter</a:t>
            </a:r>
          </a:p>
        </p:txBody>
      </p:sp>
      <p:pic>
        <p:nvPicPr>
          <p:cNvPr id="4" name="Content Placeholder 3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19" y="2543755"/>
            <a:ext cx="5526511" cy="3541991"/>
          </a:xfrm>
          <a:prstGeom prst="rect">
            <a:avLst/>
          </a:prstGeom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830" y="2976337"/>
            <a:ext cx="5923962" cy="310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93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5) Analisis hasil pelatihan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image44.jp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07963" y="1571564"/>
            <a:ext cx="6117932" cy="4116070"/>
          </a:xfrm>
          <a:prstGeom prst="rect">
            <a:avLst/>
          </a:prstGeom>
          <a:ln/>
        </p:spPr>
      </p:pic>
      <p:pic>
        <p:nvPicPr>
          <p:cNvPr id="5" name="image45.jp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117932" y="1637616"/>
            <a:ext cx="5799284" cy="3983966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1700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5) </a:t>
            </a:r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Analisis </a:t>
            </a:r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hasil pengujian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Gbr 1. Memberikan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hasil prediksi terbaik dengan memberikan bounding box pada semua kapal, walaupun ada dua kapal yang diberi bounding box dua kali</a:t>
            </a:r>
          </a:p>
        </p:txBody>
      </p:sp>
      <p:pic>
        <p:nvPicPr>
          <p:cNvPr id="4" name="image35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025748" y="2700996"/>
            <a:ext cx="3931040" cy="3721317"/>
          </a:xfrm>
          <a:prstGeom prst="rect">
            <a:avLst/>
          </a:prstGeom>
          <a:ln/>
        </p:spPr>
      </p:pic>
      <p:pic>
        <p:nvPicPr>
          <p:cNvPr id="5" name="image39.jp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096000" y="2700996"/>
            <a:ext cx="3931040" cy="3721317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3150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5) </a:t>
            </a:r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Analisis </a:t>
            </a:r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hasil pengujian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Gbr 2. Berhasil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memprediksi 9 dari 10 kapal disertai dengan satu kesalahan prediksi (memberikan bounding box pada citra laut kosong)</a:t>
            </a:r>
          </a:p>
        </p:txBody>
      </p:sp>
      <p:pic>
        <p:nvPicPr>
          <p:cNvPr id="6" name="image38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09201" y="2691838"/>
            <a:ext cx="3813297" cy="3723030"/>
          </a:xfrm>
          <a:prstGeom prst="rect">
            <a:avLst/>
          </a:prstGeom>
          <a:ln/>
        </p:spPr>
      </p:pic>
      <p:pic>
        <p:nvPicPr>
          <p:cNvPr id="7" name="image26.jp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095999" y="2691838"/>
            <a:ext cx="3920197" cy="372303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109350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5) </a:t>
            </a:r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Analisis </a:t>
            </a:r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hasil pengujian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Gbr </a:t>
            </a: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3.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berhasil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memprediksi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5</a:t>
            </a: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dari </a:t>
            </a: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7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kapal yang ada</a:t>
            </a:r>
            <a:endParaRPr lang="en-US" sz="240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8" name="image28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039815" y="2295818"/>
            <a:ext cx="4079631" cy="3823628"/>
          </a:xfrm>
          <a:prstGeom prst="rect">
            <a:avLst/>
          </a:prstGeom>
          <a:ln/>
        </p:spPr>
      </p:pic>
      <p:pic>
        <p:nvPicPr>
          <p:cNvPr id="9" name="image43.jp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343576" y="2295818"/>
            <a:ext cx="3982109" cy="382362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61367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5) </a:t>
            </a:r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Analisis </a:t>
            </a:r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hasil pengujian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Gbr 4. berhasil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memprediksi 4 dari 6 kapal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yang </a:t>
            </a: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ada</a:t>
            </a:r>
            <a:endParaRPr lang="en-US" sz="240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image46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041842" y="2666682"/>
            <a:ext cx="3754047" cy="3635644"/>
          </a:xfrm>
          <a:prstGeom prst="rect">
            <a:avLst/>
          </a:prstGeom>
          <a:ln/>
        </p:spPr>
      </p:pic>
      <p:pic>
        <p:nvPicPr>
          <p:cNvPr id="7" name="image29.jp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059096" y="2666682"/>
            <a:ext cx="3633544" cy="363564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947657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5) </a:t>
            </a:r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Analisis </a:t>
            </a:r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hasil pengujian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Gbr 5. tidak sebagus empat gambar pertama. Ada beberapa dermaga yang diprediksi sebagai kapal dan ada beberapa kapal yang diberi lebih dari satu bounding box.</a:t>
            </a:r>
          </a:p>
        </p:txBody>
      </p:sp>
      <p:pic>
        <p:nvPicPr>
          <p:cNvPr id="8" name="image30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424320" y="2388480"/>
            <a:ext cx="7183914" cy="4279607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444664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5) Kesimpulan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Seluruh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prediksi pada data uji memberikan hasil yang cukup baik karena berhasil memprediksi bahwa kapal hanya ada di laut saja, bukan di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darat</a:t>
            </a: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Waktu yg diperlukan untuk memberi bounding box :</a:t>
            </a:r>
          </a:p>
          <a:p>
            <a:pPr marL="0" indent="0">
              <a:buNone/>
            </a:pPr>
            <a:endParaRPr lang="en-US" sz="240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image36.png"/>
          <p:cNvPicPr/>
          <p:nvPr/>
        </p:nvPicPr>
        <p:blipFill rotWithShape="1">
          <a:blip r:embed="rId2"/>
          <a:srcRect t="1471" r="29427"/>
          <a:stretch/>
        </p:blipFill>
        <p:spPr>
          <a:xfrm>
            <a:off x="3926002" y="3460652"/>
            <a:ext cx="3747979" cy="2827606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04547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/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Alur Kerja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3040"/>
            <a:ext cx="10515600" cy="499403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Dataset</a:t>
            </a:r>
          </a:p>
          <a:p>
            <a:pPr marL="514350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Perangkat uji coba</a:t>
            </a:r>
          </a:p>
          <a:p>
            <a:pPr marL="514350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Metode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i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Multilayer Perceptron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i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Convolutional Neural Network :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Konvolusi dan </a:t>
            </a:r>
            <a:r>
              <a:rPr lang="en-US" i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</a:t>
            </a:r>
            <a:r>
              <a:rPr lang="en-US" i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ax Pooling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i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Sliding Window</a:t>
            </a:r>
          </a:p>
          <a:p>
            <a:pPr marL="514350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Implementasi</a:t>
            </a:r>
          </a:p>
          <a:p>
            <a:pPr marL="514350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Analisis Hasil</a:t>
            </a:r>
          </a:p>
        </p:txBody>
      </p:sp>
    </p:spTree>
    <p:extLst>
      <p:ext uri="{BB962C8B-B14F-4D97-AF65-F5344CB8AC3E}">
        <p14:creationId xmlns:p14="http://schemas.microsoft.com/office/powerpoint/2010/main" val="748169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/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1) Dataset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Data latih</a:t>
            </a:r>
          </a:p>
          <a:p>
            <a:pPr marL="0" indent="0">
              <a:buNone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4000 gambar 80x80 piksel, masing-masing diberi label “kapal” (dikodekan dgn 1) atau “bukan kapal” (dikodekan dgn 0)</a:t>
            </a:r>
          </a:p>
          <a:p>
            <a:pPr marL="0" indent="0">
              <a:buNone/>
            </a:pPr>
            <a:endParaRPr lang="en-US" sz="2400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514350" indent="-514350">
              <a:buAutoNum type="arabicPeriod" startAt="2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Data uji</a:t>
            </a:r>
          </a:p>
          <a:p>
            <a:pPr marL="0" indent="0">
              <a:buNone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Empat</a:t>
            </a: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citra satelit berukuran 768x768 piksel + ground truth, dan satu citra satelit berukuran 2825x1777 piksel</a:t>
            </a:r>
            <a:endParaRPr lang="en-US" sz="2400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31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1) Dataset (data latih)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409" y="4647028"/>
            <a:ext cx="1828800" cy="1828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052" y="4647028"/>
            <a:ext cx="1828800" cy="1828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052" y="1711569"/>
            <a:ext cx="1828800" cy="1828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409" y="1711569"/>
            <a:ext cx="1828800" cy="1828800"/>
          </a:xfrm>
          <a:prstGeom prst="rect">
            <a:avLst/>
          </a:prstGeom>
        </p:spPr>
      </p:pic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/>
          <a:lstStyle/>
          <a:p>
            <a:pPr marL="0" indent="0">
              <a:buNone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Label 1</a:t>
            </a:r>
          </a:p>
          <a:p>
            <a:pPr marL="0" indent="0">
              <a:buNone/>
            </a:pPr>
            <a:endParaRPr lang="en-US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Label 0</a:t>
            </a:r>
            <a:endParaRPr lang="en-US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742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1) Dataset (data uji 768x768)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48973"/>
            <a:ext cx="2286000" cy="2286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065563"/>
            <a:ext cx="2286000" cy="2286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522" y="1448973"/>
            <a:ext cx="2286000" cy="2286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522" y="4065563"/>
            <a:ext cx="2286000" cy="2286000"/>
          </a:xfrm>
          <a:prstGeom prst="rect">
            <a:avLst/>
          </a:prstGeom>
        </p:spPr>
      </p:pic>
      <p:pic>
        <p:nvPicPr>
          <p:cNvPr id="10" name="image39.jpg"/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3311915" y="1448973"/>
            <a:ext cx="2286000" cy="2286000"/>
          </a:xfrm>
          <a:prstGeom prst="rect">
            <a:avLst/>
          </a:prstGeom>
          <a:ln/>
        </p:spPr>
      </p:pic>
      <p:pic>
        <p:nvPicPr>
          <p:cNvPr id="11" name="image43.jpg"/>
          <p:cNvPicPr/>
          <p:nvPr/>
        </p:nvPicPr>
        <p:blipFill>
          <a:blip r:embed="rId7"/>
          <a:srcRect/>
          <a:stretch>
            <a:fillRect/>
          </a:stretch>
        </p:blipFill>
        <p:spPr>
          <a:xfrm>
            <a:off x="3311915" y="4065563"/>
            <a:ext cx="2286000" cy="2286000"/>
          </a:xfrm>
          <a:prstGeom prst="rect">
            <a:avLst/>
          </a:prstGeom>
          <a:ln/>
        </p:spPr>
      </p:pic>
      <p:pic>
        <p:nvPicPr>
          <p:cNvPr id="12" name="image26.jpg"/>
          <p:cNvPicPr/>
          <p:nvPr/>
        </p:nvPicPr>
        <p:blipFill>
          <a:blip r:embed="rId8"/>
          <a:srcRect/>
          <a:stretch>
            <a:fillRect/>
          </a:stretch>
        </p:blipFill>
        <p:spPr>
          <a:xfrm>
            <a:off x="8760949" y="1448973"/>
            <a:ext cx="2286000" cy="2286000"/>
          </a:xfrm>
          <a:prstGeom prst="rect">
            <a:avLst/>
          </a:prstGeom>
          <a:ln/>
        </p:spPr>
      </p:pic>
      <p:pic>
        <p:nvPicPr>
          <p:cNvPr id="13" name="image29.jpg"/>
          <p:cNvPicPr/>
          <p:nvPr/>
        </p:nvPicPr>
        <p:blipFill>
          <a:blip r:embed="rId9"/>
          <a:srcRect/>
          <a:stretch>
            <a:fillRect/>
          </a:stretch>
        </p:blipFill>
        <p:spPr>
          <a:xfrm>
            <a:off x="8760949" y="4065563"/>
            <a:ext cx="2286000" cy="228600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54981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1) Dataset (data uji 2825x1777)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805" y="1772528"/>
            <a:ext cx="726837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38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/>
          <a:lstStyle/>
          <a:p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2) Perangkat Uji Coba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3040"/>
            <a:ext cx="10515600" cy="499403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Google Colaboratory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Alat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, pustaka, 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dan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framework:</a:t>
            </a:r>
            <a:endParaRPr lang="en-US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Keras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versi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2.1.6</a:t>
            </a:r>
            <a:endParaRPr lang="en-US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Tensorflow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versi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1.10.1</a:t>
            </a:r>
            <a:endParaRPr lang="en-US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Numpy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versi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1.14.5</a:t>
            </a:r>
            <a:endParaRPr lang="en-US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Matplotlib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versi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2.1.2</a:t>
            </a:r>
            <a:endParaRPr lang="en-US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Sistem operasi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Linux</a:t>
            </a:r>
          </a:p>
          <a:p>
            <a:pPr marL="514350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Prosesor 		: 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Intel Xeon Processor 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2.3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Ghz</a:t>
            </a:r>
            <a:endParaRPr lang="en-US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RAM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		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12 GB</a:t>
            </a:r>
          </a:p>
          <a:p>
            <a:pPr marL="514350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GPU			: 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Nvidia Tesla K80 GPU</a:t>
            </a:r>
          </a:p>
          <a:p>
            <a:pPr marL="514350" indent="-514350">
              <a:buFont typeface="+mj-lt"/>
              <a:buAutoNum type="arabicPeriod"/>
            </a:pP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Bahasa pemrograman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Python 3.6</a:t>
            </a:r>
          </a:p>
        </p:txBody>
      </p:sp>
    </p:spTree>
    <p:extLst>
      <p:ext uri="{BB962C8B-B14F-4D97-AF65-F5344CB8AC3E}">
        <p14:creationId xmlns:p14="http://schemas.microsoft.com/office/powerpoint/2010/main" val="977968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5975"/>
            <a:ext cx="9923585" cy="900967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3</a:t>
            </a:r>
            <a:r>
              <a:rPr lang="en-US" smtClean="0">
                <a:solidFill>
                  <a:schemeClr val="bg1"/>
                </a:solidFill>
                <a:latin typeface="Consolas" panose="020B0609020204030204" pitchFamily="49" charset="0"/>
              </a:rPr>
              <a:t>) Metode</a:t>
            </a:r>
            <a:endParaRPr lang="en-US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378"/>
            <a:ext cx="10515600" cy="4881490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36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Pelatihan</a:t>
            </a:r>
          </a:p>
          <a:p>
            <a:pPr marL="971550" lvl="1" indent="-514350">
              <a:buFont typeface="+mj-lt"/>
              <a:buAutoNum type="arabicParenR"/>
            </a:pPr>
            <a:r>
              <a:rPr lang="en-US" sz="32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Multilayer Perceptron</a:t>
            </a:r>
          </a:p>
          <a:p>
            <a:pPr marL="971550" lvl="1" indent="-514350">
              <a:buAutoNum type="arabicParenR"/>
            </a:pPr>
            <a:r>
              <a:rPr lang="en-US" sz="32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Convolutional Neural Network</a:t>
            </a:r>
          </a:p>
          <a:p>
            <a:pPr marL="1428750" lvl="2" indent="-51435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Konvolusi</a:t>
            </a:r>
          </a:p>
          <a:p>
            <a:pPr marL="1428750" lvl="2" indent="-514350">
              <a:buAutoNum type="arabicPeriod"/>
            </a:pPr>
            <a:r>
              <a:rPr lang="en-US" sz="24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Max-Pooling</a:t>
            </a:r>
          </a:p>
          <a:p>
            <a:pPr marL="1428750" lvl="2" indent="-514350">
              <a:buAutoNum type="arabicPeriod"/>
            </a:pPr>
            <a:endParaRPr lang="en-US" sz="2400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514350" indent="-514350">
              <a:buAutoNum type="arabicPeriod"/>
            </a:pPr>
            <a:r>
              <a:rPr lang="en-US" sz="36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Pengujian</a:t>
            </a:r>
          </a:p>
          <a:p>
            <a:pPr marL="971550" lvl="1" indent="-514350">
              <a:buFont typeface="+mj-lt"/>
              <a:buAutoNum type="arabicParenR"/>
            </a:pPr>
            <a:r>
              <a:rPr lang="en-US" sz="3200" smtClean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Sliding window</a:t>
            </a:r>
            <a:endParaRPr lang="en-US" sz="3200" smtClean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98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545</TotalTime>
  <Words>610</Words>
  <Application>Microsoft Office PowerPoint</Application>
  <PresentationFormat>Widescreen</PresentationFormat>
  <Paragraphs>110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Consolas</vt:lpstr>
      <vt:lpstr>Office Theme</vt:lpstr>
      <vt:lpstr>Deteksi Kapal pada Citra Satelit Menggunakan Metode Deep Learning</vt:lpstr>
      <vt:lpstr>Permasalahan</vt:lpstr>
      <vt:lpstr>Alur Kerja</vt:lpstr>
      <vt:lpstr>1) Dataset</vt:lpstr>
      <vt:lpstr>1) Dataset (data latih)</vt:lpstr>
      <vt:lpstr>1) Dataset (data uji 768x768)</vt:lpstr>
      <vt:lpstr>1) Dataset (data uji 2825x1777)</vt:lpstr>
      <vt:lpstr>2) Perangkat Uji Coba</vt:lpstr>
      <vt:lpstr>3) Metode</vt:lpstr>
      <vt:lpstr>3) Metode – Multilayer Perceptron</vt:lpstr>
      <vt:lpstr>3) Metode – Multilayer Perceptron</vt:lpstr>
      <vt:lpstr>3) Metode – Multilayer Perceptron</vt:lpstr>
      <vt:lpstr>3) Metode – CNN - Konvolusi</vt:lpstr>
      <vt:lpstr>3) Metode – CNN - Konvolusi</vt:lpstr>
      <vt:lpstr>3) Metode – CNN – Max-pooling</vt:lpstr>
      <vt:lpstr>3) Metode – CNN – Max-pooling</vt:lpstr>
      <vt:lpstr>3) Skema metode pengujian</vt:lpstr>
      <vt:lpstr>3) Metode – Sliding Window</vt:lpstr>
      <vt:lpstr>3) Metode – Sliding Window</vt:lpstr>
      <vt:lpstr>4) Implementasi - pelatihan</vt:lpstr>
      <vt:lpstr>3) Implementasi – rumus akurasi</vt:lpstr>
      <vt:lpstr>4) Implementasi - pengujian</vt:lpstr>
      <vt:lpstr>5) Analisis hasil pelatihan</vt:lpstr>
      <vt:lpstr>5) Analisis hasil pengujian</vt:lpstr>
      <vt:lpstr>5) Analisis hasil pengujian</vt:lpstr>
      <vt:lpstr>5) Analisis hasil pengujian</vt:lpstr>
      <vt:lpstr>5) Analisis hasil pengujian</vt:lpstr>
      <vt:lpstr>5) Analisis hasil pengujian</vt:lpstr>
      <vt:lpstr>5) Kesimpulan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asus</cp:lastModifiedBy>
  <cp:revision>384</cp:revision>
  <dcterms:created xsi:type="dcterms:W3CDTF">2018-04-20T14:49:58Z</dcterms:created>
  <dcterms:modified xsi:type="dcterms:W3CDTF">2018-10-19T10:28:59Z</dcterms:modified>
</cp:coreProperties>
</file>

<file path=docProps/thumbnail.jpeg>
</file>